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63" r:id="rId3"/>
    <p:sldId id="264" r:id="rId4"/>
    <p:sldId id="260" r:id="rId5"/>
    <p:sldId id="265" r:id="rId6"/>
    <p:sldId id="258" r:id="rId7"/>
    <p:sldId id="266" r:id="rId8"/>
    <p:sldId id="277" r:id="rId9"/>
    <p:sldId id="273" r:id="rId10"/>
    <p:sldId id="267" r:id="rId11"/>
    <p:sldId id="274" r:id="rId12"/>
    <p:sldId id="268" r:id="rId13"/>
    <p:sldId id="270" r:id="rId14"/>
    <p:sldId id="269" r:id="rId15"/>
    <p:sldId id="278" r:id="rId16"/>
    <p:sldId id="262" r:id="rId17"/>
    <p:sldId id="27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3"/>
    <p:restoredTop sz="94629"/>
  </p:normalViewPr>
  <p:slideViewPr>
    <p:cSldViewPr snapToGrid="0" snapToObjects="1">
      <p:cViewPr varScale="1">
        <p:scale>
          <a:sx n="201" d="100"/>
          <a:sy n="201" d="100"/>
        </p:scale>
        <p:origin x="2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09DC1-B91D-B24B-9DD9-8D12A8C5860E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5DDAE-9D2D-EA4E-BDF0-FD8B24D8C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9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5DDAE-9D2D-EA4E-BDF0-FD8B24D8CF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39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7.3 </a:t>
            </a:r>
            <a:r>
              <a:rPr lang="en-GB" dirty="0" err="1"/>
              <a:t>mha</a:t>
            </a:r>
            <a:r>
              <a:rPr lang="en-GB" dirty="0"/>
              <a:t> area under vines world</a:t>
            </a:r>
          </a:p>
          <a:p>
            <a:r>
              <a:rPr lang="en-GB" dirty="0"/>
              <a:t>13% and 10,9% in </a:t>
            </a:r>
            <a:r>
              <a:rPr lang="en-GB" dirty="0" err="1"/>
              <a:t>spain</a:t>
            </a:r>
            <a:r>
              <a:rPr lang="en-GB" dirty="0"/>
              <a:t> and France</a:t>
            </a:r>
          </a:p>
          <a:p>
            <a:r>
              <a:rPr lang="en-GB" dirty="0"/>
              <a:t>China 10,7%</a:t>
            </a:r>
          </a:p>
          <a:p>
            <a:endParaRPr lang="en-GB" dirty="0"/>
          </a:p>
          <a:p>
            <a:r>
              <a:rPr lang="en-GB" dirty="0"/>
              <a:t>260mhl World Wine Production +1%</a:t>
            </a:r>
          </a:p>
          <a:p>
            <a:r>
              <a:rPr lang="en-GB" dirty="0"/>
              <a:t>Italy, France and Spain – 49.1, 46.6, 40.7</a:t>
            </a:r>
          </a:p>
          <a:p>
            <a:endParaRPr lang="en-GB" dirty="0"/>
          </a:p>
          <a:p>
            <a:r>
              <a:rPr lang="en-GB" dirty="0"/>
              <a:t>234 </a:t>
            </a:r>
            <a:r>
              <a:rPr lang="en-GB" dirty="0" err="1"/>
              <a:t>mhl</a:t>
            </a:r>
            <a:r>
              <a:rPr lang="en-GB" dirty="0"/>
              <a:t> World Wine consumption -3%</a:t>
            </a:r>
          </a:p>
          <a:p>
            <a:r>
              <a:rPr lang="en-GB" dirty="0"/>
              <a:t>USA, France and Italy – 14%, 11%,  10%</a:t>
            </a:r>
          </a:p>
          <a:p>
            <a:endParaRPr lang="en-GB" dirty="0"/>
          </a:p>
          <a:p>
            <a:r>
              <a:rPr lang="en-GB" dirty="0"/>
              <a:t>UK main importer of Wine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5DDAE-9D2D-EA4E-BDF0-FD8B24D8CF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13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22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65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61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71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7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36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23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33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42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46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E37C9-2236-3241-8259-97F29D6FAB6D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1AD9F-A7F8-094E-8A80-A844F05B9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827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tif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11" Type="http://schemas.openxmlformats.org/officeDocument/2006/relationships/image" Target="../media/image40.png"/><Relationship Id="rId5" Type="http://schemas.openxmlformats.org/officeDocument/2006/relationships/image" Target="../media/image34.tiff"/><Relationship Id="rId10" Type="http://schemas.openxmlformats.org/officeDocument/2006/relationships/image" Target="../media/image39.tiff"/><Relationship Id="rId4" Type="http://schemas.openxmlformats.org/officeDocument/2006/relationships/image" Target="../media/image33.tiff"/><Relationship Id="rId9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1.tiff"/><Relationship Id="rId3" Type="http://schemas.openxmlformats.org/officeDocument/2006/relationships/image" Target="../media/image41.png"/><Relationship Id="rId7" Type="http://schemas.openxmlformats.org/officeDocument/2006/relationships/image" Target="../media/image45.tiff"/><Relationship Id="rId12" Type="http://schemas.openxmlformats.org/officeDocument/2006/relationships/image" Target="../media/image5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11" Type="http://schemas.openxmlformats.org/officeDocument/2006/relationships/image" Target="../media/image49.tiff"/><Relationship Id="rId5" Type="http://schemas.openxmlformats.org/officeDocument/2006/relationships/image" Target="../media/image43.tiff"/><Relationship Id="rId10" Type="http://schemas.openxmlformats.org/officeDocument/2006/relationships/image" Target="../media/image48.tiff"/><Relationship Id="rId4" Type="http://schemas.openxmlformats.org/officeDocument/2006/relationships/image" Target="../media/image42.tiff"/><Relationship Id="rId9" Type="http://schemas.openxmlformats.org/officeDocument/2006/relationships/image" Target="../media/image47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vino.com/DE/pt/donkey-and-goat-fenaughty-vineyard-syrah/w/1961343?year=2010#all_reviews" TargetMode="External"/><Relationship Id="rId3" Type="http://schemas.openxmlformats.org/officeDocument/2006/relationships/hyperlink" Target="https://www.kaggle.com/zynicide/wine-reviews" TargetMode="External"/><Relationship Id="rId7" Type="http://schemas.openxmlformats.org/officeDocument/2006/relationships/hyperlink" Target="https://www.winecountry.com/blog/wine-basics-by-the-number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world/food/wine-quality" TargetMode="External"/><Relationship Id="rId5" Type="http://schemas.openxmlformats.org/officeDocument/2006/relationships/hyperlink" Target="https://economics.adelaide.edu.au/wine-economics/databases#database-of-regional-national-and-global-winegrape-bearing-areas-by-variety-1960-to-2016" TargetMode="External"/><Relationship Id="rId4" Type="http://schemas.openxmlformats.org/officeDocument/2006/relationships/hyperlink" Target="https://www.oiv.int/" TargetMode="External"/><Relationship Id="rId9" Type="http://schemas.openxmlformats.org/officeDocument/2006/relationships/hyperlink" Target="https://www.winemag.com/buying-guide/donkey-goat-2010-fenaughty-vineyard-shiraz-syrah-syrah-sierra-foothills-el-dorad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5791-574A-B14F-B6DD-88444F23E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Best Wines to drink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E5FE9-C847-5E40-BBC9-D30B04210C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Amanda da Silva Pinto</a:t>
            </a:r>
          </a:p>
        </p:txBody>
      </p:sp>
    </p:spTree>
    <p:extLst>
      <p:ext uri="{BB962C8B-B14F-4D97-AF65-F5344CB8AC3E}">
        <p14:creationId xmlns:p14="http://schemas.microsoft.com/office/powerpoint/2010/main" val="256264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B6C71C-1515-E940-BB56-C77C4002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But, ok… So How Can I Choose my Wine?</a:t>
            </a:r>
          </a:p>
        </p:txBody>
      </p:sp>
    </p:spTree>
    <p:extLst>
      <p:ext uri="{BB962C8B-B14F-4D97-AF65-F5344CB8AC3E}">
        <p14:creationId xmlns:p14="http://schemas.microsoft.com/office/powerpoint/2010/main" val="217550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6E15-5AC5-094A-AF6D-E526C87E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 you can choose a year…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400640-0AE6-984F-B6BC-6456495D8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8194" y="1755775"/>
            <a:ext cx="7197105" cy="4947626"/>
          </a:xfrm>
        </p:spPr>
      </p:pic>
    </p:spTree>
    <p:extLst>
      <p:ext uri="{BB962C8B-B14F-4D97-AF65-F5344CB8AC3E}">
        <p14:creationId xmlns:p14="http://schemas.microsoft.com/office/powerpoint/2010/main" val="120663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D1AE-FB6F-D14C-B89C-55CE3ABE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you can choose your grape…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F1B76-0B02-6749-AA90-2332F3704FD9}"/>
              </a:ext>
            </a:extLst>
          </p:cNvPr>
          <p:cNvSpPr txBox="1"/>
          <p:nvPr/>
        </p:nvSpPr>
        <p:spPr>
          <a:xfrm>
            <a:off x="3483396" y="5471456"/>
            <a:ext cx="54347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+ 12K types of Grapes</a:t>
            </a:r>
          </a:p>
          <a:p>
            <a:pPr algn="ctr"/>
            <a:r>
              <a:rPr lang="en-GB" dirty="0"/>
              <a:t> – Divided By Wine Types, Table Wine and Eating Grapes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C2FD59-4E37-1C4A-B624-14BF0BD97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224" b="2882"/>
          <a:stretch/>
        </p:blipFill>
        <p:spPr>
          <a:xfrm>
            <a:off x="2242360" y="1343955"/>
            <a:ext cx="8038290" cy="4211448"/>
          </a:xfrm>
        </p:spPr>
      </p:pic>
    </p:spTree>
    <p:extLst>
      <p:ext uri="{BB962C8B-B14F-4D97-AF65-F5344CB8AC3E}">
        <p14:creationId xmlns:p14="http://schemas.microsoft.com/office/powerpoint/2010/main" val="5521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9865-2173-DF42-9A10-8EB20588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100" y="365125"/>
            <a:ext cx="6870700" cy="1325563"/>
          </a:xfrm>
        </p:spPr>
        <p:txBody>
          <a:bodyPr/>
          <a:lstStyle/>
          <a:p>
            <a:r>
              <a:rPr lang="en-GB" dirty="0"/>
              <a:t>Then look for the Region…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8749C-A292-FF49-80BC-D93BDBAF0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3100" y="1890631"/>
            <a:ext cx="7648407" cy="3882201"/>
          </a:xfrm>
        </p:spPr>
      </p:pic>
    </p:spTree>
    <p:extLst>
      <p:ext uri="{BB962C8B-B14F-4D97-AF65-F5344CB8AC3E}">
        <p14:creationId xmlns:p14="http://schemas.microsoft.com/office/powerpoint/2010/main" val="420265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EF82-82A0-3245-8838-FC56E08C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Wines in the Range of Price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F66B7C3-2796-A840-9D4E-BB99D6CC4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95"/>
          <a:stretch/>
        </p:blipFill>
        <p:spPr>
          <a:xfrm>
            <a:off x="876936" y="1962149"/>
            <a:ext cx="6835256" cy="4212319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2377EB-472C-C64F-B6FD-6066D5ECB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437" y="3998800"/>
            <a:ext cx="47625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05A2AD-320C-4243-99AF-C59153402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4827" y="3998800"/>
            <a:ext cx="476250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29B1C-ED1A-E343-9C87-F3EE86C03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7919" y="1878013"/>
            <a:ext cx="474000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B45AFA-6126-6940-A19D-B80C3D9D3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2850" y="3998800"/>
            <a:ext cx="506250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FB7332-DF2D-4341-8B83-C5646E773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0493" y="3998800"/>
            <a:ext cx="511875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57A66A-20F7-6A40-A646-4F55AC001B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2850" y="1878013"/>
            <a:ext cx="360000" cy="18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4E6886-0A8F-E24A-9D9D-44BB03664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5931" y="1878013"/>
            <a:ext cx="501000" cy="180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53C532-2F38-FB43-8228-CD270B9EA2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4827" y="1878013"/>
            <a:ext cx="413182" cy="180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321CA9-8449-CB45-903B-14F55B048F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0930" y="1878013"/>
            <a:ext cx="769125" cy="252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694DD6-5ACA-1A46-9011-844BD70D50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1888" y="4697490"/>
            <a:ext cx="168187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1802-7126-AA4A-A98C-A329D6BD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Wines under $10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F44DF-F66E-7D41-A74A-14561E40F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95" y="1485900"/>
            <a:ext cx="571500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67574-B4E7-E148-B90F-63B081722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296" y="4025900"/>
            <a:ext cx="5715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B8F7F5-B761-8148-97C9-B6092534E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1492" y="1485900"/>
            <a:ext cx="58725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2344C-E898-7E4D-8D3D-5124B47AB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258" y="1485900"/>
            <a:ext cx="571500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BBFA4-9C55-2546-9CED-3FAC15920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1875" y="1485900"/>
            <a:ext cx="5715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69818-DD0B-5040-A2AC-9636E652B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593" y="4025900"/>
            <a:ext cx="57150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04D85-4411-3D41-8BAF-045176F797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7242" y="4025900"/>
            <a:ext cx="571500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EA775A-E611-1848-B7B8-425AD5132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5944" y="4025900"/>
            <a:ext cx="571500" cy="2160000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BB6CAD8-1D56-F74A-B756-C9A794505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/>
          <a:stretch>
            <a:fillRect/>
          </a:stretch>
        </p:blipFill>
        <p:spPr>
          <a:xfrm>
            <a:off x="910860" y="1690688"/>
            <a:ext cx="7023343" cy="4351338"/>
          </a:xfrm>
        </p:spPr>
      </p:pic>
    </p:spTree>
    <p:extLst>
      <p:ext uri="{BB962C8B-B14F-4D97-AF65-F5344CB8AC3E}">
        <p14:creationId xmlns:p14="http://schemas.microsoft.com/office/powerpoint/2010/main" val="296864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3FB00D2-2EE7-144D-BB77-8512976E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Wines?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664A0AC7-368A-104A-BDCF-0E4710B77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049"/>
          <a:stretch/>
        </p:blipFill>
        <p:spPr>
          <a:xfrm>
            <a:off x="896858" y="1588406"/>
            <a:ext cx="5199142" cy="479602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C7E54-2DC7-764C-8FC4-C304AC572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643" y="1751013"/>
            <a:ext cx="571500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7C18E3-4A27-DE4D-89F1-A7AEF3EA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978" y="1751013"/>
            <a:ext cx="68625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3E150-A304-F44F-BCE3-88040606E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301" y="4224432"/>
            <a:ext cx="571500" cy="21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CDBB35-08A9-A846-8D7C-D5AF19C27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4551" y="1751013"/>
            <a:ext cx="63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1AEBF8-1636-A04F-A761-8DF564AB3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360" y="4224432"/>
            <a:ext cx="661500" cy="21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F3F431-6411-B643-9D50-22BCD1E68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6360" y="1751013"/>
            <a:ext cx="576000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C78F6C-8B67-B046-987C-C8BF6B8F5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1669" y="4224432"/>
            <a:ext cx="614250" cy="21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03A2B5-5EEF-0041-A5A2-D918C200B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1669" y="1751013"/>
            <a:ext cx="652500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85CDCA-1CEA-CB43-9CA2-3BA71D0765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8978" y="4224432"/>
            <a:ext cx="632250" cy="21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AD6C06-59DF-2049-8DAF-24CDCD93B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84643" y="4224432"/>
            <a:ext cx="5782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3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72ED-E53C-334B-BB01-CA687F4A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7732-FF34-8A45-AE83-75F5275B9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1050" cy="4351338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70000"/>
              </a:lnSpc>
            </a:pPr>
            <a:r>
              <a:rPr lang="en-GB" dirty="0"/>
              <a:t>Data Sets</a:t>
            </a:r>
          </a:p>
          <a:p>
            <a:pPr lvl="1">
              <a:lnSpc>
                <a:spcPct val="170000"/>
              </a:lnSpc>
            </a:pP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https://www.kaggle.com/zynicide/wine-reviews</a:t>
            </a:r>
            <a:endParaRPr lang="en-GB" dirty="0"/>
          </a:p>
          <a:p>
            <a:pPr lvl="1">
              <a:lnSpc>
                <a:spcPct val="170000"/>
              </a:lnSpc>
            </a:pP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https://www.oiv.int/</a:t>
            </a:r>
            <a:endParaRPr lang="en-GB" dirty="0"/>
          </a:p>
          <a:p>
            <a:pPr lvl="1">
              <a:lnSpc>
                <a:spcPct val="170000"/>
              </a:lnSpc>
            </a:pP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https://economics.adelaide.edu.au/wine-economics/databases#database-of-regional-national-and-global-winegrape-bearing-areas-by-variety-1960-to-2016</a:t>
            </a:r>
            <a:endParaRPr lang="en-GB" dirty="0"/>
          </a:p>
          <a:p>
            <a:pPr lvl="1">
              <a:lnSpc>
                <a:spcPct val="170000"/>
              </a:lnSpc>
            </a:pPr>
            <a:r>
              <a:rPr lang="en-GB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https://data.world/food/wine-quality</a:t>
            </a:r>
            <a:endParaRPr lang="en-GB" dirty="0"/>
          </a:p>
          <a:p>
            <a:pPr>
              <a:lnSpc>
                <a:spcPct val="170000"/>
              </a:lnSpc>
            </a:pPr>
            <a:r>
              <a:rPr lang="en-GB" dirty="0"/>
              <a:t>Wine Big Numbers</a:t>
            </a:r>
          </a:p>
          <a:p>
            <a:pPr lvl="1">
              <a:lnSpc>
                <a:spcPct val="170000"/>
              </a:lnSpc>
            </a:pPr>
            <a:r>
              <a:rPr lang="en-GB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https://www.winecountry.com/blog/wine-basics-by-the-numbers/</a:t>
            </a:r>
            <a:endParaRPr lang="en-GB" dirty="0"/>
          </a:p>
          <a:p>
            <a:pPr>
              <a:lnSpc>
                <a:spcPct val="170000"/>
              </a:lnSpc>
            </a:pPr>
            <a:r>
              <a:rPr lang="en-GB" dirty="0"/>
              <a:t>Wines</a:t>
            </a:r>
          </a:p>
          <a:p>
            <a:pPr lvl="1">
              <a:lnSpc>
                <a:spcPct val="170000"/>
              </a:lnSpc>
            </a:pPr>
            <a:r>
              <a:rPr lang="en-GB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https://www.vivino.com/DE/pt/donkey-and-goat-fenaughty-vineyard-syrah/w/1961343?year=2010#all_reviews</a:t>
            </a:r>
            <a:endParaRPr lang="en-GB" dirty="0"/>
          </a:p>
          <a:p>
            <a:pPr lvl="1">
              <a:lnSpc>
                <a:spcPct val="170000"/>
              </a:lnSpc>
            </a:pPr>
            <a:r>
              <a:rPr lang="en-GB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https://www.winemag.com/buying-guide/donkey-goat-2010-fenaughty-vineyard-shiraz-syrah-syrah-sierra-foothills-el-dorado/</a:t>
            </a:r>
            <a:endParaRPr lang="en-GB" dirty="0"/>
          </a:p>
          <a:p>
            <a:pPr lvl="1">
              <a:lnSpc>
                <a:spcPct val="170000"/>
              </a:lnSpc>
            </a:pPr>
            <a:r>
              <a:rPr lang="en-GB" dirty="0"/>
              <a:t>https://</a:t>
            </a:r>
            <a:r>
              <a:rPr lang="en-GB" dirty="0" err="1"/>
              <a:t>www.vinatis.de</a:t>
            </a:r>
            <a:r>
              <a:rPr lang="en-GB" dirty="0"/>
              <a:t>/id-22339-chateau-cheval-blanc-2010-saint-emilion-grand-cru-1er-grand-cru-classe-a?r=</a:t>
            </a:r>
            <a:r>
              <a:rPr lang="en-GB" dirty="0" err="1"/>
              <a:t>googlemerchant_de&amp;ids</a:t>
            </a:r>
            <a:r>
              <a:rPr lang="en-GB" dirty="0"/>
              <a:t>=</a:t>
            </a:r>
            <a:r>
              <a:rPr lang="en-GB" dirty="0" err="1"/>
              <a:t>smart-shopping-vins&amp;at_medium</a:t>
            </a:r>
            <a:r>
              <a:rPr lang="en-GB" dirty="0"/>
              <a:t>=</a:t>
            </a:r>
            <a:r>
              <a:rPr lang="en-GB" dirty="0" err="1"/>
              <a:t>Acquiz&amp;at_campaign</a:t>
            </a:r>
            <a:r>
              <a:rPr lang="en-GB" dirty="0"/>
              <a:t>=</a:t>
            </a:r>
            <a:r>
              <a:rPr lang="en-GB" dirty="0" err="1"/>
              <a:t>googlemerchant_de&amp;at_creation</a:t>
            </a:r>
            <a:r>
              <a:rPr lang="en-GB" dirty="0"/>
              <a:t>=</a:t>
            </a:r>
            <a:r>
              <a:rPr lang="en-GB" dirty="0" err="1"/>
              <a:t>SEM&amp;at_variant</a:t>
            </a:r>
            <a:r>
              <a:rPr lang="en-GB" dirty="0"/>
              <a:t>=</a:t>
            </a:r>
            <a:r>
              <a:rPr lang="en-GB" dirty="0" err="1"/>
              <a:t>smart-shopping-vins&amp;gclid</a:t>
            </a:r>
            <a:r>
              <a:rPr lang="en-GB" dirty="0"/>
              <a:t>=Cj0KCQjwm9yJBhDTARIsABKIcGZKQemCrjlV8BFEBHwUUTmV758kGLrK9XZ4lTzEtHrLVrbW-snfvDUaAt1NEALw_wcB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00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AF6A-031A-694D-82E9-544DF135B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20973" cy="1600200"/>
          </a:xfrm>
        </p:spPr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DataSet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9A54A-1E3C-F246-990F-81C84B8A8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620973" cy="381158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130k Wines Reviews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Rating 80-100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Range of Price  4$ - 3k$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Year 1936 -2017 and NV(Sparkling)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42 Countries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20 Tasters</a:t>
            </a:r>
          </a:p>
        </p:txBody>
      </p:sp>
    </p:spTree>
    <p:extLst>
      <p:ext uri="{BB962C8B-B14F-4D97-AF65-F5344CB8AC3E}">
        <p14:creationId xmlns:p14="http://schemas.microsoft.com/office/powerpoint/2010/main" val="43923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3EE1-2A0D-8B4D-A02C-34867ECC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C1EEAB-3F60-834E-B1E0-30F27AA73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What is the best wine to drink according to Wine Enthusiast?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Best Years to  buy bottle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Best Region to look when you buy wine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Best Cheapest Wine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Best Medium Wine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Best Wine with 100 points!</a:t>
            </a:r>
          </a:p>
        </p:txBody>
      </p:sp>
    </p:spTree>
    <p:extLst>
      <p:ext uri="{BB962C8B-B14F-4D97-AF65-F5344CB8AC3E}">
        <p14:creationId xmlns:p14="http://schemas.microsoft.com/office/powerpoint/2010/main" val="260094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D005-09A4-654A-82CC-70156F80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Wine Overview</a:t>
            </a:r>
          </a:p>
        </p:txBody>
      </p:sp>
    </p:spTree>
    <p:extLst>
      <p:ext uri="{BB962C8B-B14F-4D97-AF65-F5344CB8AC3E}">
        <p14:creationId xmlns:p14="http://schemas.microsoft.com/office/powerpoint/2010/main" val="73380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3EE1-2A0D-8B4D-A02C-34867ECC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233" y="2453628"/>
            <a:ext cx="3932237" cy="1600200"/>
          </a:xfrm>
        </p:spPr>
        <p:txBody>
          <a:bodyPr/>
          <a:lstStyle/>
          <a:p>
            <a:r>
              <a:rPr lang="en-GB" dirty="0"/>
              <a:t>Wine Curiosity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92A69-F1D6-7347-8AE1-180255DE4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8" t="10325" r="4598" b="15133"/>
          <a:stretch/>
        </p:blipFill>
        <p:spPr>
          <a:xfrm>
            <a:off x="1653243" y="544577"/>
            <a:ext cx="5002604" cy="20772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65A828-105F-D14E-B332-4278B12A5B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7" t="5392" r="2655" b="8379"/>
          <a:stretch/>
        </p:blipFill>
        <p:spPr>
          <a:xfrm>
            <a:off x="1665946" y="2696891"/>
            <a:ext cx="5002601" cy="286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1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3EE1-2A0D-8B4D-A02C-34867ECC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787" y="457200"/>
            <a:ext cx="3932237" cy="1600200"/>
          </a:xfrm>
        </p:spPr>
        <p:txBody>
          <a:bodyPr/>
          <a:lstStyle/>
          <a:p>
            <a:r>
              <a:rPr lang="en-GB" b="1" dirty="0"/>
              <a:t>Big Numbers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455D73-AC3C-074A-821C-85D6F96B483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482333" y="2102247"/>
            <a:ext cx="1080000" cy="108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CBBF53-1590-D54D-BAA4-2E50C6F9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379027" y="311241"/>
            <a:ext cx="1080000" cy="108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A629D-FE91-534E-995F-41ABEB2FC17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379027" y="3868536"/>
            <a:ext cx="1080000" cy="10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4EEB60-FE1D-914A-BBE4-E6B5CDB35F7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5482333" y="5440716"/>
            <a:ext cx="1080000" cy="108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A0E407-3610-E94F-A56F-BBA70EAEC5E8}"/>
              </a:ext>
            </a:extLst>
          </p:cNvPr>
          <p:cNvSpPr txBox="1"/>
          <p:nvPr/>
        </p:nvSpPr>
        <p:spPr>
          <a:xfrm>
            <a:off x="1372270" y="481909"/>
            <a:ext cx="1535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7.3</a:t>
            </a:r>
            <a:r>
              <a:rPr lang="en-GB" dirty="0"/>
              <a:t> </a:t>
            </a:r>
            <a:r>
              <a:rPr lang="en-GB" dirty="0" err="1"/>
              <a:t>mha</a:t>
            </a:r>
            <a:endParaRPr lang="en-GB" dirty="0"/>
          </a:p>
          <a:p>
            <a:pPr algn="ctr"/>
            <a:r>
              <a:rPr lang="en-GB" dirty="0"/>
              <a:t>Wine Territory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57D78D-BACE-6746-B70F-B5FA639B9BE3}"/>
              </a:ext>
            </a:extLst>
          </p:cNvPr>
          <p:cNvSpPr txBox="1"/>
          <p:nvPr/>
        </p:nvSpPr>
        <p:spPr>
          <a:xfrm>
            <a:off x="3242287" y="1133823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10,7% </a:t>
            </a:r>
            <a:r>
              <a:rPr lang="en-GB" dirty="0"/>
              <a:t>China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CFFB9D-F055-3742-A97A-E7D2086A1954}"/>
              </a:ext>
            </a:extLst>
          </p:cNvPr>
          <p:cNvSpPr txBox="1"/>
          <p:nvPr/>
        </p:nvSpPr>
        <p:spPr>
          <a:xfrm>
            <a:off x="3242287" y="182388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13%  </a:t>
            </a:r>
            <a:r>
              <a:rPr lang="en-GB" dirty="0"/>
              <a:t>Spain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A37A8D-8EB4-4E4D-8D43-60F07E5DBDC5}"/>
              </a:ext>
            </a:extLst>
          </p:cNvPr>
          <p:cNvSpPr txBox="1"/>
          <p:nvPr/>
        </p:nvSpPr>
        <p:spPr>
          <a:xfrm>
            <a:off x="3242287" y="658105"/>
            <a:ext cx="150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10,9% </a:t>
            </a:r>
            <a:r>
              <a:rPr lang="en-GB" dirty="0"/>
              <a:t>France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5F1D3F-3523-EC4B-8D26-BC36106EB362}"/>
              </a:ext>
            </a:extLst>
          </p:cNvPr>
          <p:cNvSpPr txBox="1"/>
          <p:nvPr/>
        </p:nvSpPr>
        <p:spPr>
          <a:xfrm>
            <a:off x="3114648" y="2274684"/>
            <a:ext cx="22920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260</a:t>
            </a:r>
            <a:r>
              <a:rPr lang="en-GB" dirty="0"/>
              <a:t> </a:t>
            </a:r>
            <a:r>
              <a:rPr lang="en-GB" dirty="0" err="1"/>
              <a:t>mhl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World Production </a:t>
            </a:r>
            <a:r>
              <a:rPr lang="en-GB" b="1" dirty="0"/>
              <a:t>+1%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5F037-6543-6040-8D78-26836AC02021}"/>
              </a:ext>
            </a:extLst>
          </p:cNvPr>
          <p:cNvSpPr txBox="1"/>
          <p:nvPr/>
        </p:nvSpPr>
        <p:spPr>
          <a:xfrm>
            <a:off x="1514029" y="2049900"/>
            <a:ext cx="11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Italy - 49.1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861935-D046-5C49-9B25-3CE790BADC98}"/>
              </a:ext>
            </a:extLst>
          </p:cNvPr>
          <p:cNvSpPr txBox="1"/>
          <p:nvPr/>
        </p:nvSpPr>
        <p:spPr>
          <a:xfrm>
            <a:off x="1286722" y="2502854"/>
            <a:ext cx="139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France - 46.6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09FC0-EE3A-F140-AB29-94EC7B923F0D}"/>
              </a:ext>
            </a:extLst>
          </p:cNvPr>
          <p:cNvSpPr txBox="1"/>
          <p:nvPr/>
        </p:nvSpPr>
        <p:spPr>
          <a:xfrm>
            <a:off x="1400600" y="2888997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Spain - 40.7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731F99-AFF1-1846-A59F-1E3AB4149C25}"/>
              </a:ext>
            </a:extLst>
          </p:cNvPr>
          <p:cNvSpPr txBox="1"/>
          <p:nvPr/>
        </p:nvSpPr>
        <p:spPr>
          <a:xfrm>
            <a:off x="1337382" y="4039204"/>
            <a:ext cx="24726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234</a:t>
            </a:r>
            <a:r>
              <a:rPr lang="en-GB" dirty="0"/>
              <a:t> </a:t>
            </a:r>
            <a:r>
              <a:rPr lang="en-GB" dirty="0" err="1"/>
              <a:t>mhl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World Consumption </a:t>
            </a:r>
            <a:r>
              <a:rPr lang="en-GB" b="1" dirty="0"/>
              <a:t>-3%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F77262-0C5C-9A47-947A-1DAF2AB15753}"/>
              </a:ext>
            </a:extLst>
          </p:cNvPr>
          <p:cNvSpPr txBox="1"/>
          <p:nvPr/>
        </p:nvSpPr>
        <p:spPr>
          <a:xfrm>
            <a:off x="4156279" y="4625553"/>
            <a:ext cx="125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Italy –  10%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D1896-3910-EE4F-ACB2-4FCE00B1C846}"/>
              </a:ext>
            </a:extLst>
          </p:cNvPr>
          <p:cNvSpPr txBox="1"/>
          <p:nvPr/>
        </p:nvSpPr>
        <p:spPr>
          <a:xfrm>
            <a:off x="4156279" y="3771491"/>
            <a:ext cx="118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USA – 14%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9964DC-A45A-0545-B05B-AC95B5F6D40F}"/>
              </a:ext>
            </a:extLst>
          </p:cNvPr>
          <p:cNvSpPr txBox="1"/>
          <p:nvPr/>
        </p:nvSpPr>
        <p:spPr>
          <a:xfrm>
            <a:off x="4156279" y="4212976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France– 11%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26F721-2805-BC4C-920B-A8A88054A992}"/>
              </a:ext>
            </a:extLst>
          </p:cNvPr>
          <p:cNvSpPr txBox="1"/>
          <p:nvPr/>
        </p:nvSpPr>
        <p:spPr>
          <a:xfrm>
            <a:off x="2587107" y="5796050"/>
            <a:ext cx="274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UK</a:t>
            </a:r>
            <a:r>
              <a:rPr lang="en-GB" dirty="0"/>
              <a:t> main importer of Wine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BB18BAF2-A57D-4345-BA6F-F781DBD1FB99}"/>
              </a:ext>
            </a:extLst>
          </p:cNvPr>
          <p:cNvSpPr/>
          <p:nvPr/>
        </p:nvSpPr>
        <p:spPr>
          <a:xfrm>
            <a:off x="2907498" y="294302"/>
            <a:ext cx="255277" cy="1080000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EF4F81FB-92EF-1A47-9937-A03F476A6887}"/>
              </a:ext>
            </a:extLst>
          </p:cNvPr>
          <p:cNvSpPr/>
          <p:nvPr/>
        </p:nvSpPr>
        <p:spPr>
          <a:xfrm>
            <a:off x="3759627" y="3868536"/>
            <a:ext cx="219876" cy="1080000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34A4DF5B-26D8-7344-B310-F8F90A9F54FF}"/>
              </a:ext>
            </a:extLst>
          </p:cNvPr>
          <p:cNvSpPr/>
          <p:nvPr/>
        </p:nvSpPr>
        <p:spPr>
          <a:xfrm flipH="1">
            <a:off x="2770959" y="2102247"/>
            <a:ext cx="273077" cy="1080000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3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5B5B-1EF0-4C44-ABEB-E528F929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World Production x Average Price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177FD-73CA-F345-97C4-B2560A98A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1392" y="1825624"/>
            <a:ext cx="8494408" cy="4935370"/>
          </a:xfrm>
        </p:spPr>
      </p:pic>
    </p:spTree>
    <p:extLst>
      <p:ext uri="{BB962C8B-B14F-4D97-AF65-F5344CB8AC3E}">
        <p14:creationId xmlns:p14="http://schemas.microsoft.com/office/powerpoint/2010/main" val="158001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E308B-4BD6-9044-BBCE-FE755FA6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3085541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EF82-82A0-3245-8838-FC56E08C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into Price x Rating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23898-4C59-4141-81F8-26F902629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4016" y="1825625"/>
            <a:ext cx="8823967" cy="4351338"/>
          </a:xfrm>
        </p:spPr>
      </p:pic>
    </p:spTree>
    <p:extLst>
      <p:ext uri="{BB962C8B-B14F-4D97-AF65-F5344CB8AC3E}">
        <p14:creationId xmlns:p14="http://schemas.microsoft.com/office/powerpoint/2010/main" val="600702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3883</TotalTime>
  <Words>423</Words>
  <Application>Microsoft Macintosh PowerPoint</Application>
  <PresentationFormat>Widescreen</PresentationFormat>
  <Paragraphs>72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Best Wines to drink</vt:lpstr>
      <vt:lpstr>About DataSet</vt:lpstr>
      <vt:lpstr>Case</vt:lpstr>
      <vt:lpstr>Wine Overview</vt:lpstr>
      <vt:lpstr>Wine Curiosity</vt:lpstr>
      <vt:lpstr>Big Numbers</vt:lpstr>
      <vt:lpstr>World Production x Average Price</vt:lpstr>
      <vt:lpstr>Let’s Dive IN</vt:lpstr>
      <vt:lpstr>Looking into Price x Rating</vt:lpstr>
      <vt:lpstr>But, ok… So How Can I Choose my Wine?</vt:lpstr>
      <vt:lpstr>Than you can choose a year…</vt:lpstr>
      <vt:lpstr>First you can choose your grape…</vt:lpstr>
      <vt:lpstr>Then look for the Region…</vt:lpstr>
      <vt:lpstr>Best Wines in the Range of Price</vt:lpstr>
      <vt:lpstr>Best Wines under $10</vt:lpstr>
      <vt:lpstr>Best Wines?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2021-09-06T20:25:54Z</dcterms:created>
  <dcterms:modified xsi:type="dcterms:W3CDTF">2021-09-09T13:36:40Z</dcterms:modified>
</cp:coreProperties>
</file>